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62" r:id="rId5"/>
    <p:sldId id="258" r:id="rId6"/>
    <p:sldId id="259" r:id="rId7"/>
    <p:sldId id="268" r:id="rId8"/>
    <p:sldId id="260" r:id="rId9"/>
    <p:sldId id="263" r:id="rId10"/>
    <p:sldId id="264" r:id="rId11"/>
    <p:sldId id="267" r:id="rId12"/>
    <p:sldId id="265" r:id="rId13"/>
    <p:sldId id="266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31AD9-E4FC-414C-A37C-B757FB685457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1B196-7301-432C-8C3D-4C95CD568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236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1B196-7301-432C-8C3D-4C95CD568B8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0ED57-D68D-484B-9E2D-BCBA2981CC3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7630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86868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E:\pitt\mmbios2\leu12-60-short.m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Justin </a:t>
            </a:r>
            <a:r>
              <a:rPr lang="en-US" dirty="0" err="1" smtClean="0"/>
              <a:t>Spiriti</a:t>
            </a:r>
            <a:endParaRPr lang="en-US" dirty="0" smtClean="0"/>
          </a:p>
          <a:p>
            <a:r>
              <a:rPr lang="en-US" dirty="0" smtClean="0"/>
              <a:t>Zuckerman Lab</a:t>
            </a:r>
          </a:p>
          <a:p>
            <a:r>
              <a:rPr lang="en-US" dirty="0" err="1" smtClean="0"/>
              <a:t>MMBioS</a:t>
            </a:r>
            <a:r>
              <a:rPr lang="en-US" dirty="0" smtClean="0"/>
              <a:t> meeting</a:t>
            </a:r>
          </a:p>
          <a:p>
            <a:r>
              <a:rPr lang="en-US" dirty="0" smtClean="0"/>
              <a:t>5/22/2014</a:t>
            </a:r>
            <a:endParaRPr lang="en-US" dirty="0"/>
          </a:p>
        </p:txBody>
      </p:sp>
      <p:sp>
        <p:nvSpPr>
          <p:cNvPr id="6" name="Title 5"/>
          <p:cNvSpPr txBox="1">
            <a:spLocks noGrp="1"/>
          </p:cNvSpPr>
          <p:nvPr>
            <p:ph type="ctrTitle"/>
          </p:nvPr>
        </p:nvSpPr>
        <p:spPr>
          <a:xfrm>
            <a:off x="685800" y="1803609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New Strategy for Coarse-Grained Protein Simulations: Smoothed Energy Tables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Interaction energy tables for whole proteins</a:t>
            </a:r>
            <a:endParaRPr lang="en-US" dirty="0"/>
          </a:p>
        </p:txBody>
      </p:sp>
      <p:pic>
        <p:nvPicPr>
          <p:cNvPr id="3" name="Content Placeholder 3" descr="BarnaseBarstar-AA.p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66" t="17058" r="4065" b="22763"/>
          <a:stretch/>
        </p:blipFill>
        <p:spPr>
          <a:xfrm>
            <a:off x="136645" y="3379172"/>
            <a:ext cx="2675397" cy="3039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2226" y="3511607"/>
            <a:ext cx="1981200" cy="2496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1593" y="3952178"/>
            <a:ext cx="2759926" cy="2224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645" y="2178844"/>
            <a:ext cx="87141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Clash table                    Electrostatics table   Water interactions                 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				                           (Hydrophobic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             contact table)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81574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Barnase</a:t>
            </a:r>
            <a:r>
              <a:rPr lang="en-US" dirty="0" smtClean="0"/>
              <a:t>/</a:t>
            </a:r>
            <a:r>
              <a:rPr lang="en-US" dirty="0" err="1" smtClean="0"/>
              <a:t>barstar</a:t>
            </a:r>
            <a:r>
              <a:rPr lang="en-US" dirty="0" smtClean="0"/>
              <a:t> DRMS</a:t>
            </a:r>
            <a:endParaRPr lang="en-US" dirty="0"/>
          </a:p>
        </p:txBody>
      </p:sp>
      <p:pic>
        <p:nvPicPr>
          <p:cNvPr id="4" name="Picture 3" descr="DRMS_Jul23_LongerRu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5231" y="2646414"/>
            <a:ext cx="4211586" cy="4211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184" y="1373544"/>
            <a:ext cx="811661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 measure of how close the structure is to the crystal structure.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Closer to 0 means a closer match.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81804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5" name="Picture 4" descr="Energy_Jul23_LongerRu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3281" y="2278056"/>
            <a:ext cx="4579944" cy="4579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298" y="1524000"/>
            <a:ext cx="882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Changes in energy represent transitions in configuration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Lower energy configurations are more stable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95788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 tabulated MC simulations of Leu12</a:t>
            </a:r>
            <a:endParaRPr lang="en-US" dirty="0"/>
          </a:p>
        </p:txBody>
      </p:sp>
      <p:pic>
        <p:nvPicPr>
          <p:cNvPr id="4" name="Picture 3" descr="leu12-rms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143000"/>
            <a:ext cx="3918857" cy="2743200"/>
          </a:xfrm>
          <a:prstGeom prst="rect">
            <a:avLst/>
          </a:prstGeom>
        </p:spPr>
      </p:pic>
      <p:pic>
        <p:nvPicPr>
          <p:cNvPr id="5" name="Picture 4" descr="leu12-rmsd-hi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1066800"/>
            <a:ext cx="3918857" cy="2743200"/>
          </a:xfrm>
          <a:prstGeom prst="rect">
            <a:avLst/>
          </a:prstGeom>
        </p:spPr>
      </p:pic>
      <p:pic>
        <p:nvPicPr>
          <p:cNvPr id="7" name="Picture 6" descr="helix-stri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3810000"/>
            <a:ext cx="391885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1267133" y="4981267"/>
            <a:ext cx="16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Fraction </a:t>
            </a:r>
            <a:r>
              <a:rPr lang="el-GR" dirty="0" smtClean="0"/>
              <a:t>α</a:t>
            </a:r>
            <a:r>
              <a:rPr lang="en-US" dirty="0" smtClean="0"/>
              <a:t>-helix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6553200"/>
            <a:ext cx="145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smoothing (°)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03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the GB1 hairpin</a:t>
            </a:r>
            <a:endParaRPr lang="en-US" dirty="0"/>
          </a:p>
        </p:txBody>
      </p:sp>
      <p:pic>
        <p:nvPicPr>
          <p:cNvPr id="5" name="Picture 4" descr="gb1-hairpin-rmsd-hist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3918857" cy="2743200"/>
          </a:xfrm>
          <a:prstGeom prst="rect">
            <a:avLst/>
          </a:prstGeom>
        </p:spPr>
      </p:pic>
      <p:pic>
        <p:nvPicPr>
          <p:cNvPr id="7" name="Picture 6" descr="gb1-hairpin-rmsd-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66800"/>
            <a:ext cx="3918857" cy="2743200"/>
          </a:xfrm>
          <a:prstGeom prst="rect">
            <a:avLst/>
          </a:prstGeom>
        </p:spPr>
      </p:pic>
      <p:pic>
        <p:nvPicPr>
          <p:cNvPr id="8" name="Picture 7" descr="gb1-hairpin-sec-pl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3962400"/>
            <a:ext cx="391885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437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solvation</a:t>
            </a:r>
            <a:r>
              <a:rPr lang="en-US" dirty="0" smtClean="0"/>
              <a:t> possibilities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838200"/>
          <a:ext cx="86868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594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Explicit Water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Add a water fragment along with corresponding smoothed tables and use periodic boundary conditions.  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Tabulated Generalized Born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Approximate the Still formula so that it can be tabulated and redesign the tables as needed.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Generalized Kirkwood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 the purposes of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solvation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treat each fragment as a spherical particle with charge and dipole, and use a generalized Kirkwood cross-term (similar to Still formula).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Solvent-Accessible Surface Area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Add a surface area based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solvation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term of the form </a:t>
                      </a:r>
                      <a:r>
                        <a:rPr lang="el-GR" sz="2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Σσ</a:t>
                      </a:r>
                      <a:r>
                        <a:rPr lang="en-US" sz="2400" kern="1200" baseline="-250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en-US" sz="2400" kern="1200" baseline="-250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 Compute surface areas with or without tables.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Hamiltonian “resolution” exchange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1524000"/>
            <a:ext cx="5878285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1752600"/>
            <a:ext cx="167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Met-</a:t>
            </a:r>
            <a:r>
              <a:rPr lang="en-US" dirty="0" err="1" smtClean="0"/>
              <a:t>enkephalin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028408" y="2121932"/>
            <a:ext cx="610392" cy="3926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672581" y="3397159"/>
            <a:ext cx="436418" cy="5069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1200" y="297180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Leu12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641772" y="3276600"/>
            <a:ext cx="435933" cy="5069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74591" y="288308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GB1 hairpin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5410200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no tables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9500" y="4572000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0°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356" y="5029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50/50*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9313" y="3733800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15°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9313" y="3352800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20°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9313" y="4114800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10°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07264" y="1828800"/>
            <a:ext cx="576072" cy="3886200"/>
            <a:chOff x="35433000" y="24666498"/>
            <a:chExt cx="576072" cy="413710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5433000" y="28803600"/>
              <a:ext cx="5760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5433000" y="28357551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5433000" y="27855746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5433000" y="27409698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5433000" y="26963649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5433000" y="2651760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433000" y="25558595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5433000" y="24666498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184"/>
            <p:cNvGrpSpPr/>
            <p:nvPr/>
          </p:nvGrpSpPr>
          <p:grpSpPr>
            <a:xfrm>
              <a:off x="35623500" y="28413307"/>
              <a:ext cx="152400" cy="334537"/>
              <a:chOff x="2971800" y="5029200"/>
              <a:chExt cx="152400" cy="457200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V="1">
                <a:off x="29718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31242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187"/>
            <p:cNvGrpSpPr/>
            <p:nvPr/>
          </p:nvGrpSpPr>
          <p:grpSpPr>
            <a:xfrm>
              <a:off x="35623500" y="27911502"/>
              <a:ext cx="152400" cy="334537"/>
              <a:chOff x="2971800" y="5029200"/>
              <a:chExt cx="152400" cy="45720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 flipV="1">
                <a:off x="29718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31242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190"/>
            <p:cNvGrpSpPr/>
            <p:nvPr/>
          </p:nvGrpSpPr>
          <p:grpSpPr>
            <a:xfrm>
              <a:off x="35623500" y="27465454"/>
              <a:ext cx="152400" cy="334537"/>
              <a:chOff x="2971800" y="5029200"/>
              <a:chExt cx="152400" cy="457200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V="1">
                <a:off x="29718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31242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93"/>
            <p:cNvGrpSpPr/>
            <p:nvPr/>
          </p:nvGrpSpPr>
          <p:grpSpPr>
            <a:xfrm>
              <a:off x="35623500" y="27019405"/>
              <a:ext cx="152400" cy="334537"/>
              <a:chOff x="2971800" y="5029200"/>
              <a:chExt cx="152400" cy="457200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flipV="1">
                <a:off x="29718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31242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196"/>
            <p:cNvGrpSpPr/>
            <p:nvPr/>
          </p:nvGrpSpPr>
          <p:grpSpPr>
            <a:xfrm>
              <a:off x="35623500" y="26573356"/>
              <a:ext cx="152400" cy="334537"/>
              <a:chOff x="2971800" y="5029200"/>
              <a:chExt cx="152400" cy="457200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V="1">
                <a:off x="29718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31242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187"/>
            <p:cNvGrpSpPr/>
            <p:nvPr/>
          </p:nvGrpSpPr>
          <p:grpSpPr>
            <a:xfrm>
              <a:off x="35623500" y="25614351"/>
              <a:ext cx="152400" cy="827049"/>
              <a:chOff x="2971800" y="5029200"/>
              <a:chExt cx="152400" cy="457200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V="1">
                <a:off x="29718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31242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193"/>
            <p:cNvGrpSpPr/>
            <p:nvPr/>
          </p:nvGrpSpPr>
          <p:grpSpPr>
            <a:xfrm>
              <a:off x="35623500" y="24722254"/>
              <a:ext cx="152400" cy="804746"/>
              <a:chOff x="2971800" y="5029200"/>
              <a:chExt cx="152400" cy="457200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V="1">
                <a:off x="29718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31242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48"/>
          <p:cNvGrpSpPr/>
          <p:nvPr/>
        </p:nvGrpSpPr>
        <p:grpSpPr>
          <a:xfrm>
            <a:off x="2438400" y="1828800"/>
            <a:ext cx="571500" cy="3886200"/>
            <a:chOff x="37109400" y="24841200"/>
            <a:chExt cx="571500" cy="4137102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37109400" y="28978302"/>
              <a:ext cx="533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7109400" y="28532253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7109400" y="28030448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7109400" y="2758440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7109400" y="27138351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7109400" y="26692302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184"/>
            <p:cNvGrpSpPr/>
            <p:nvPr/>
          </p:nvGrpSpPr>
          <p:grpSpPr>
            <a:xfrm>
              <a:off x="37299900" y="28588009"/>
              <a:ext cx="152400" cy="334537"/>
              <a:chOff x="2971800" y="5029200"/>
              <a:chExt cx="152400" cy="457200"/>
            </a:xfrm>
          </p:grpSpPr>
          <p:cxnSp>
            <p:nvCxnSpPr>
              <p:cNvPr id="85" name="Straight Arrow Connector 84"/>
              <p:cNvCxnSpPr/>
              <p:nvPr/>
            </p:nvCxnSpPr>
            <p:spPr>
              <a:xfrm flipV="1">
                <a:off x="29718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31242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187"/>
            <p:cNvGrpSpPr/>
            <p:nvPr/>
          </p:nvGrpSpPr>
          <p:grpSpPr>
            <a:xfrm>
              <a:off x="37299900" y="28086204"/>
              <a:ext cx="152400" cy="334537"/>
              <a:chOff x="2971800" y="5029200"/>
              <a:chExt cx="152400" cy="457200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 flipV="1">
                <a:off x="29718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31242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190"/>
            <p:cNvGrpSpPr/>
            <p:nvPr/>
          </p:nvGrpSpPr>
          <p:grpSpPr>
            <a:xfrm>
              <a:off x="37299900" y="27640156"/>
              <a:ext cx="152400" cy="334537"/>
              <a:chOff x="2971800" y="5029200"/>
              <a:chExt cx="152400" cy="457200"/>
            </a:xfrm>
          </p:grpSpPr>
          <p:cxnSp>
            <p:nvCxnSpPr>
              <p:cNvPr id="81" name="Straight Arrow Connector 80"/>
              <p:cNvCxnSpPr/>
              <p:nvPr/>
            </p:nvCxnSpPr>
            <p:spPr>
              <a:xfrm flipV="1">
                <a:off x="29718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31242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193"/>
            <p:cNvGrpSpPr/>
            <p:nvPr/>
          </p:nvGrpSpPr>
          <p:grpSpPr>
            <a:xfrm>
              <a:off x="37299900" y="27194107"/>
              <a:ext cx="152400" cy="334537"/>
              <a:chOff x="2971800" y="5029200"/>
              <a:chExt cx="152400" cy="457200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 flipV="1">
                <a:off x="29718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31242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196"/>
            <p:cNvGrpSpPr/>
            <p:nvPr/>
          </p:nvGrpSpPr>
          <p:grpSpPr>
            <a:xfrm>
              <a:off x="37299900" y="26748058"/>
              <a:ext cx="152400" cy="334537"/>
              <a:chOff x="2971800" y="5029200"/>
              <a:chExt cx="152400" cy="457200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 flipV="1">
                <a:off x="29718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31242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>
              <a:off x="37109400" y="26235102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7109400" y="25733297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7109400" y="25287249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7109400" y="2484120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184"/>
            <p:cNvGrpSpPr/>
            <p:nvPr/>
          </p:nvGrpSpPr>
          <p:grpSpPr>
            <a:xfrm>
              <a:off x="37299900" y="26290858"/>
              <a:ext cx="152400" cy="334537"/>
              <a:chOff x="2971800" y="5029200"/>
              <a:chExt cx="152400" cy="457200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 flipV="1">
                <a:off x="29718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31242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187"/>
            <p:cNvGrpSpPr/>
            <p:nvPr/>
          </p:nvGrpSpPr>
          <p:grpSpPr>
            <a:xfrm>
              <a:off x="37299900" y="25789053"/>
              <a:ext cx="152400" cy="334537"/>
              <a:chOff x="2971800" y="5029200"/>
              <a:chExt cx="152400" cy="457200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 flipV="1">
                <a:off x="29718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31242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190"/>
            <p:cNvGrpSpPr/>
            <p:nvPr/>
          </p:nvGrpSpPr>
          <p:grpSpPr>
            <a:xfrm>
              <a:off x="37299900" y="25343005"/>
              <a:ext cx="152400" cy="334537"/>
              <a:chOff x="2971800" y="5029200"/>
              <a:chExt cx="152400" cy="457200"/>
            </a:xfrm>
          </p:grpSpPr>
          <p:cxnSp>
            <p:nvCxnSpPr>
              <p:cNvPr id="71" name="Straight Arrow Connector 70"/>
              <p:cNvCxnSpPr/>
              <p:nvPr/>
            </p:nvCxnSpPr>
            <p:spPr>
              <a:xfrm flipV="1">
                <a:off x="29718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31242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193"/>
            <p:cNvGrpSpPr/>
            <p:nvPr/>
          </p:nvGrpSpPr>
          <p:grpSpPr>
            <a:xfrm>
              <a:off x="37299900" y="24896956"/>
              <a:ext cx="152400" cy="334537"/>
              <a:chOff x="2971800" y="5029200"/>
              <a:chExt cx="152400" cy="457200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 flipV="1">
                <a:off x="29718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3124200" y="5029200"/>
                <a:ext cx="0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TextBox 86"/>
          <p:cNvSpPr txBox="1"/>
          <p:nvPr/>
        </p:nvSpPr>
        <p:spPr>
          <a:xfrm>
            <a:off x="1249313" y="2819400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30°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249313" y="2362200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40°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49313" y="1981200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50°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249313" y="1600200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60°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-209550" y="1219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Leu12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676400" y="1219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GB1 hairpin</a:t>
            </a:r>
          </a:p>
        </p:txBody>
      </p:sp>
    </p:spTree>
    <p:extLst>
      <p:ext uri="{BB962C8B-B14F-4D97-AF65-F5344CB8AC3E}">
        <p14:creationId xmlns:p14="http://schemas.microsoft.com/office/powerpoint/2010/main" xmlns="" val="506090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 exchange levels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66371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605260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novel coarse-grained methods?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Coarse grained force fields</a:t>
            </a:r>
          </a:p>
          <a:p>
            <a:pPr lvl="1"/>
            <a:r>
              <a:rPr lang="en-US" dirty="0" smtClean="0"/>
              <a:t>Represent multiple atoms by a single particle </a:t>
            </a:r>
          </a:p>
          <a:p>
            <a:pPr lvl="1"/>
            <a:r>
              <a:rPr lang="en-US" dirty="0" smtClean="0"/>
              <a:t>Computational speedup from reduced number of particles</a:t>
            </a:r>
          </a:p>
          <a:p>
            <a:pPr lvl="1"/>
            <a:r>
              <a:rPr lang="en-US" dirty="0" smtClean="0"/>
              <a:t>Improved sampling from a smoother free energy surface</a:t>
            </a:r>
          </a:p>
          <a:p>
            <a:r>
              <a:rPr lang="en-US" dirty="0" smtClean="0"/>
              <a:t>Significant limitations</a:t>
            </a:r>
          </a:p>
          <a:p>
            <a:pPr lvl="1"/>
            <a:r>
              <a:rPr lang="en-US" dirty="0" smtClean="0"/>
              <a:t>Bias toward native structures/structures in the PDB</a:t>
            </a:r>
          </a:p>
          <a:p>
            <a:pPr lvl="1"/>
            <a:r>
              <a:rPr lang="en-US" dirty="0" smtClean="0"/>
              <a:t>Difficulties modeling secondary structures/charge distributions</a:t>
            </a:r>
          </a:p>
          <a:p>
            <a:pPr lvl="1"/>
            <a:r>
              <a:rPr lang="en-US" dirty="0" smtClean="0"/>
              <a:t>Lack of transferability</a:t>
            </a:r>
          </a:p>
          <a:p>
            <a:r>
              <a:rPr lang="en-US" dirty="0" smtClean="0"/>
              <a:t>Hard to adjust amount of coarse graining</a:t>
            </a:r>
          </a:p>
          <a:p>
            <a:r>
              <a:rPr lang="en-US" dirty="0" smtClean="0"/>
              <a:t>Previous work – </a:t>
            </a:r>
            <a:r>
              <a:rPr lang="en-US" dirty="0" err="1" smtClean="0"/>
              <a:t>Lettieri</a:t>
            </a:r>
            <a:r>
              <a:rPr lang="en-US" dirty="0"/>
              <a:t> </a:t>
            </a:r>
            <a:r>
              <a:rPr lang="en-US" dirty="0" smtClean="0"/>
              <a:t>and Zuckerman, </a:t>
            </a:r>
            <a:r>
              <a:rPr lang="en-US" i="1" dirty="0" smtClean="0"/>
              <a:t>JCC</a:t>
            </a:r>
            <a:r>
              <a:rPr lang="en-US" dirty="0" smtClean="0"/>
              <a:t> </a:t>
            </a:r>
            <a:r>
              <a:rPr lang="en-US" b="1" dirty="0" smtClean="0"/>
              <a:t>2012,</a:t>
            </a:r>
            <a:r>
              <a:rPr lang="en-US" dirty="0" smtClean="0"/>
              <a:t> </a:t>
            </a:r>
            <a:r>
              <a:rPr lang="en-US" i="1" dirty="0" smtClean="0"/>
              <a:t>33,</a:t>
            </a:r>
            <a:r>
              <a:rPr lang="en-US" dirty="0" smtClean="0"/>
              <a:t> 268</a:t>
            </a:r>
          </a:p>
          <a:p>
            <a:pPr lvl="1"/>
            <a:r>
              <a:rPr lang="en-US" dirty="0" smtClean="0"/>
              <a:t>Used smoothed energy tables to model benzene</a:t>
            </a:r>
          </a:p>
          <a:p>
            <a:pPr lvl="1"/>
            <a:r>
              <a:rPr lang="en-US" dirty="0" smtClean="0"/>
              <a:t>Achieved overall 114-fold speedup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152400" y="457200"/>
            <a:ext cx="4011168" cy="6400800"/>
            <a:chOff x="3048000" y="990600"/>
            <a:chExt cx="3438144" cy="5486400"/>
          </a:xfrm>
        </p:grpSpPr>
        <p:pic>
          <p:nvPicPr>
            <p:cNvPr id="5" name="Picture 4" descr="frag-scheme-figure.png"/>
            <p:cNvPicPr>
              <a:picLocks noChangeAspect="1"/>
            </p:cNvPicPr>
            <p:nvPr/>
          </p:nvPicPr>
          <p:blipFill>
            <a:blip r:embed="rId2" cstate="print"/>
            <a:srcRect l="33000" r="20000"/>
            <a:stretch>
              <a:fillRect/>
            </a:stretch>
          </p:blipFill>
          <p:spPr>
            <a:xfrm>
              <a:off x="3048000" y="990600"/>
              <a:ext cx="3438144" cy="54864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684693" y="1181608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Gly</a:t>
              </a:r>
              <a:endParaRPr lang="en-US" sz="14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35237" y="1181608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Ala</a:t>
              </a:r>
              <a:endParaRPr lang="en-US" sz="14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53947" y="1181608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Pro</a:t>
              </a:r>
              <a:endParaRPr lang="en-US" sz="14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98659" y="2025227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Arg</a:t>
              </a:r>
              <a:endParaRPr lang="en-US" sz="14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95494" y="2025227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Asn</a:t>
              </a:r>
              <a:endParaRPr lang="en-US" sz="14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35715" y="2025227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Asp</a:t>
              </a:r>
              <a:endParaRPr lang="en-US" sz="14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18259" y="2025227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Cys</a:t>
              </a:r>
              <a:endParaRPr lang="en-US" sz="14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43782" y="2025227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Gln</a:t>
              </a:r>
              <a:endParaRPr lang="en-US" sz="14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98659" y="3075771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Glu</a:t>
              </a:r>
              <a:endParaRPr lang="en-US" sz="14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87123" y="3075771"/>
              <a:ext cx="5148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His</a:t>
              </a:r>
              <a:r>
                <a:rPr lang="en-US" sz="1400" baseline="30000" dirty="0" smtClean="0"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12532" y="3075771"/>
              <a:ext cx="6452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His</a:t>
              </a:r>
              <a:r>
                <a:rPr lang="el-GR" sz="1400" baseline="30000" dirty="0" smtClean="0">
                  <a:latin typeface="Arial" pitchFamily="34" charset="0"/>
                  <a:cs typeface="Arial" pitchFamily="34" charset="0"/>
                </a:rPr>
                <a:t>δ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81285" y="3075771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Ile</a:t>
              </a:r>
              <a:endParaRPr lang="en-US" sz="14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95078" y="3075771"/>
              <a:ext cx="5199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His</a:t>
              </a:r>
              <a:r>
                <a:rPr lang="el-GR" sz="1400" baseline="30000" dirty="0" smtClean="0">
                  <a:latin typeface="Arial" pitchFamily="34" charset="0"/>
                  <a:cs typeface="Arial" pitchFamily="34" charset="0"/>
                </a:rPr>
                <a:t>ε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89953" y="3967141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Leu</a:t>
              </a:r>
              <a:endParaRPr lang="en-US" sz="14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10669" y="3967141"/>
              <a:ext cx="4569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Lys</a:t>
              </a:r>
              <a:endParaRPr lang="en-US" sz="14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39733" y="3967141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Met</a:t>
              </a:r>
              <a:endParaRPr lang="en-US" sz="14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13906" y="3967141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Phe</a:t>
              </a:r>
              <a:endParaRPr lang="en-US" sz="14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43782" y="3967141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Ser</a:t>
              </a:r>
              <a:endParaRPr lang="en-US" sz="14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02677" y="5097272"/>
              <a:ext cx="4523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Thr</a:t>
              </a:r>
              <a:endParaRPr lang="en-US" sz="14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14688" y="5097272"/>
              <a:ext cx="4456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Trp</a:t>
              </a:r>
              <a:endParaRPr lang="en-US" sz="14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60614" y="5097272"/>
              <a:ext cx="4328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Tyr</a:t>
              </a:r>
              <a:endParaRPr lang="en-US" sz="14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44592" y="5097272"/>
              <a:ext cx="4310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Val</a:t>
              </a:r>
              <a:endParaRPr lang="en-US" sz="1400" baseline="30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Dividing amino acids into fragments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607492" y="773668"/>
            <a:ext cx="2701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Ace-Leu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-Nme (Leu12) 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94" t="12516" r="15996" b="11337"/>
          <a:stretch/>
        </p:blipFill>
        <p:spPr>
          <a:xfrm>
            <a:off x="4648200" y="1219200"/>
            <a:ext cx="3544488" cy="22860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724400" y="3733800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GB1 hairpin</a:t>
            </a:r>
            <a:endParaRPr lang="en-US" dirty="0"/>
          </a:p>
        </p:txBody>
      </p:sp>
      <p:pic>
        <p:nvPicPr>
          <p:cNvPr id="32" name="Picture 31" descr="gb1-hairpin-fragments.png"/>
          <p:cNvPicPr>
            <a:picLocks noChangeAspect="1"/>
          </p:cNvPicPr>
          <p:nvPr/>
        </p:nvPicPr>
        <p:blipFill>
          <a:blip r:embed="rId4" cstate="print"/>
          <a:srcRect t="9524" b="14286"/>
          <a:stretch>
            <a:fillRect/>
          </a:stretch>
        </p:blipFill>
        <p:spPr>
          <a:xfrm>
            <a:off x="4114800" y="4191000"/>
            <a:ext cx="5029200" cy="22298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energy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5211763"/>
          </a:xfrm>
        </p:spPr>
        <p:txBody>
          <a:bodyPr/>
          <a:lstStyle/>
          <a:p>
            <a:r>
              <a:rPr lang="en-US" dirty="0" smtClean="0"/>
              <a:t>6D interaction energy table for each pair of fragment types (sub-Å resolution)</a:t>
            </a:r>
          </a:p>
          <a:p>
            <a:r>
              <a:rPr lang="en-US" dirty="0" smtClean="0"/>
              <a:t>Use to compute energy in Monte Carlo simulations</a:t>
            </a:r>
          </a:p>
          <a:p>
            <a:endParaRPr lang="en-US" dirty="0" smtClean="0"/>
          </a:p>
        </p:txBody>
      </p:sp>
      <p:pic>
        <p:nvPicPr>
          <p:cNvPr id="6" name="Picture 2" descr="http://upload.wikimedia.org/wikipedia/commons/f/fa/6DOF_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33" r="10009"/>
          <a:stretch/>
        </p:blipFill>
        <p:spPr bwMode="auto">
          <a:xfrm>
            <a:off x="3048000" y="4267200"/>
            <a:ext cx="2743200" cy="215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026"/>
          <p:cNvGrpSpPr>
            <a:grpSpLocks noChangeAspect="1"/>
          </p:cNvGrpSpPr>
          <p:nvPr/>
        </p:nvGrpSpPr>
        <p:grpSpPr>
          <a:xfrm>
            <a:off x="0" y="3922798"/>
            <a:ext cx="2628043" cy="2568235"/>
            <a:chOff x="2656270" y="20016460"/>
            <a:chExt cx="3874440" cy="3034976"/>
          </a:xfrm>
        </p:grpSpPr>
        <p:pic>
          <p:nvPicPr>
            <p:cNvPr id="9" name="Picture 8" descr="ala4-fragments.png"/>
            <p:cNvPicPr>
              <a:picLocks noChangeAspect="1"/>
            </p:cNvPicPr>
            <p:nvPr/>
          </p:nvPicPr>
          <p:blipFill rotWithShape="1">
            <a:blip r:embed="rId3" cstate="print"/>
            <a:srcRect l="77424" t="27088" b="25179"/>
            <a:stretch/>
          </p:blipFill>
          <p:spPr>
            <a:xfrm>
              <a:off x="5465875" y="20016460"/>
              <a:ext cx="1032164" cy="1270000"/>
            </a:xfrm>
            <a:prstGeom prst="rect">
              <a:avLst/>
            </a:prstGeom>
          </p:spPr>
        </p:pic>
        <p:pic>
          <p:nvPicPr>
            <p:cNvPr id="10" name="Picture 9" descr="ala4-fragments.png"/>
            <p:cNvPicPr>
              <a:picLocks noChangeAspect="1"/>
            </p:cNvPicPr>
            <p:nvPr/>
          </p:nvPicPr>
          <p:blipFill rotWithShape="1">
            <a:blip r:embed="rId3" cstate="print"/>
            <a:srcRect t="27088" r="71818" b="25179"/>
            <a:stretch/>
          </p:blipFill>
          <p:spPr>
            <a:xfrm rot="20473618">
              <a:off x="3167467" y="21719863"/>
              <a:ext cx="1288473" cy="1270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656270" y="22682104"/>
              <a:ext cx="3769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Reference fragment configuration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80949" y="20243354"/>
              <a:ext cx="241826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fragment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064185" y="20650200"/>
              <a:ext cx="1659283" cy="156010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066949" y="22210307"/>
              <a:ext cx="246376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>
            <a:xfrm rot="1376527">
              <a:off x="4104814" y="21452334"/>
              <a:ext cx="1042416" cy="1045927"/>
            </a:xfrm>
            <a:prstGeom prst="arc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06308" y="213699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Arial" panose="020B0604020202020204" pitchFamily="34" charset="0"/>
                  <a:cs typeface="Arial" panose="020B0604020202020204" pitchFamily="34" charset="0"/>
                </a:rPr>
                <a:t>θ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061294" y="22191344"/>
              <a:ext cx="2049459" cy="53312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/>
            <p:cNvSpPr/>
            <p:nvPr/>
          </p:nvSpPr>
          <p:spPr>
            <a:xfrm rot="5625782">
              <a:off x="4257214" y="21604734"/>
              <a:ext cx="1042416" cy="1045927"/>
            </a:xfrm>
            <a:prstGeom prst="arc">
              <a:avLst>
                <a:gd name="adj1" fmla="val 16200000"/>
                <a:gd name="adj2" fmla="val 18876993"/>
              </a:avLst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1899" y="22127697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Arial" panose="020B0604020202020204" pitchFamily="34" charset="0"/>
                  <a:cs typeface="Arial" panose="020B0604020202020204" pitchFamily="34" charset="0"/>
                </a:rPr>
                <a:t>ϕ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88447" y="20869171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791200" y="3200400"/>
            <a:ext cx="1558504" cy="312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(r,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’,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’,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ψ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ent Arrow 21"/>
          <p:cNvSpPr/>
          <p:nvPr/>
        </p:nvSpPr>
        <p:spPr>
          <a:xfrm rot="5400000">
            <a:off x="7027967" y="3640033"/>
            <a:ext cx="1600200" cy="1025734"/>
          </a:xfrm>
          <a:prstGeom prst="bentArrow">
            <a:avLst>
              <a:gd name="adj1" fmla="val 4716"/>
              <a:gd name="adj2" fmla="val 9081"/>
              <a:gd name="adj3" fmla="val 11355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52600" y="3771900"/>
            <a:ext cx="789062" cy="312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(r,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38600" y="3771900"/>
            <a:ext cx="1043876" cy="312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’,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’,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ψ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ent Arrow 24"/>
          <p:cNvSpPr/>
          <p:nvPr/>
        </p:nvSpPr>
        <p:spPr>
          <a:xfrm>
            <a:off x="4419600" y="3276600"/>
            <a:ext cx="1295400" cy="457200"/>
          </a:xfrm>
          <a:prstGeom prst="bentArrow">
            <a:avLst>
              <a:gd name="adj1" fmla="val 9264"/>
              <a:gd name="adj2" fmla="val 22724"/>
              <a:gd name="adj3" fmla="val 21298"/>
              <a:gd name="adj4" fmla="val 4468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>
            <a:off x="2057400" y="3352799"/>
            <a:ext cx="2590800" cy="380999"/>
          </a:xfrm>
          <a:prstGeom prst="bentArrow">
            <a:avLst>
              <a:gd name="adj1" fmla="val 13346"/>
              <a:gd name="adj2" fmla="val 6673"/>
              <a:gd name="adj3" fmla="val 7347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1029"/>
          <p:cNvGrpSpPr/>
          <p:nvPr/>
        </p:nvGrpSpPr>
        <p:grpSpPr>
          <a:xfrm>
            <a:off x="6705600" y="4648200"/>
            <a:ext cx="2144521" cy="1286713"/>
            <a:chOff x="13646150" y="20173455"/>
            <a:chExt cx="4572000" cy="2743201"/>
          </a:xfrm>
        </p:grpSpPr>
        <p:sp>
          <p:nvSpPr>
            <p:cNvPr id="28" name="Rectangle 27"/>
            <p:cNvSpPr/>
            <p:nvPr/>
          </p:nvSpPr>
          <p:spPr>
            <a:xfrm>
              <a:off x="13646150" y="20173455"/>
              <a:ext cx="4572000" cy="2743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4560550" y="20173455"/>
              <a:ext cx="0" cy="274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646150" y="20630655"/>
              <a:ext cx="457200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474950" y="20173455"/>
              <a:ext cx="0" cy="274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6389350" y="20173455"/>
              <a:ext cx="0" cy="274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303750" y="20173455"/>
              <a:ext cx="0" cy="274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3646150" y="21087855"/>
              <a:ext cx="457200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646150" y="21545055"/>
              <a:ext cx="457200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3646150" y="22002255"/>
              <a:ext cx="457200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646150" y="22459455"/>
              <a:ext cx="457200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646150" y="22916655"/>
              <a:ext cx="457200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16389350" y="21087855"/>
              <a:ext cx="914400" cy="4572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energy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6868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Convolve the Boltzmann factor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i="1" baseline="300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with a Gaussian kernel function over the spherical angles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/>
              <a:t>and the Euler angles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’,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’,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’)</a:t>
            </a:r>
          </a:p>
          <a:p>
            <a:r>
              <a:rPr lang="en-US" dirty="0" smtClean="0"/>
              <a:t>Angular scale of Gaussian can be used to control degree of smoothing</a:t>
            </a:r>
          </a:p>
          <a:p>
            <a:r>
              <a:rPr lang="en-US" dirty="0" smtClean="0"/>
              <a:t>Association free energy of two fragments (related to second </a:t>
            </a:r>
            <a:r>
              <a:rPr lang="en-US" dirty="0" err="1" smtClean="0"/>
              <a:t>virial</a:t>
            </a:r>
            <a:r>
              <a:rPr lang="en-US" dirty="0" smtClean="0"/>
              <a:t> coefficient) unchanged by smoothing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0.1-10-30-0.2-20-30-0-0.png"/>
          <p:cNvPicPr>
            <a:picLocks noChangeAspect="1"/>
          </p:cNvPicPr>
          <p:nvPr/>
        </p:nvPicPr>
        <p:blipFill>
          <a:blip r:embed="rId2" cstate="print"/>
          <a:srcRect t="22222" b="21111"/>
          <a:stretch>
            <a:fillRect/>
          </a:stretch>
        </p:blipFill>
        <p:spPr>
          <a:xfrm>
            <a:off x="0" y="4266790"/>
            <a:ext cx="1828800" cy="1291915"/>
          </a:xfrm>
          <a:prstGeom prst="rect">
            <a:avLst/>
          </a:prstGeom>
        </p:spPr>
      </p:pic>
      <p:pic>
        <p:nvPicPr>
          <p:cNvPr id="5" name="Picture 4" descr="0.1-10-30-0.2-20-30-40-40.png"/>
          <p:cNvPicPr>
            <a:picLocks noChangeAspect="1"/>
          </p:cNvPicPr>
          <p:nvPr/>
        </p:nvPicPr>
        <p:blipFill>
          <a:blip r:embed="rId3" cstate="print"/>
          <a:srcRect t="16667" b="15555"/>
          <a:stretch>
            <a:fillRect/>
          </a:stretch>
        </p:blipFill>
        <p:spPr>
          <a:xfrm>
            <a:off x="3657600" y="4140132"/>
            <a:ext cx="1828800" cy="1545231"/>
          </a:xfrm>
          <a:prstGeom prst="rect">
            <a:avLst/>
          </a:prstGeom>
        </p:spPr>
      </p:pic>
      <p:pic>
        <p:nvPicPr>
          <p:cNvPr id="6" name="Picture 5" descr="0.1-10-30-0.2-20-30-20-20.png"/>
          <p:cNvPicPr>
            <a:picLocks noChangeAspect="1"/>
          </p:cNvPicPr>
          <p:nvPr/>
        </p:nvPicPr>
        <p:blipFill>
          <a:blip r:embed="rId4" cstate="print"/>
          <a:srcRect t="20000" b="16667"/>
          <a:stretch>
            <a:fillRect/>
          </a:stretch>
        </p:blipFill>
        <p:spPr>
          <a:xfrm>
            <a:off x="1828800" y="4190795"/>
            <a:ext cx="1828800" cy="1443905"/>
          </a:xfrm>
          <a:prstGeom prst="rect">
            <a:avLst/>
          </a:prstGeom>
        </p:spPr>
      </p:pic>
      <p:pic>
        <p:nvPicPr>
          <p:cNvPr id="7" name="Picture 6" descr="0.1-10-30-0.2-20-30-60-60.png"/>
          <p:cNvPicPr>
            <a:picLocks noChangeAspect="1"/>
          </p:cNvPicPr>
          <p:nvPr/>
        </p:nvPicPr>
        <p:blipFill>
          <a:blip r:embed="rId5" cstate="print"/>
          <a:srcRect t="15556" b="14444"/>
          <a:stretch>
            <a:fillRect/>
          </a:stretch>
        </p:blipFill>
        <p:spPr>
          <a:xfrm>
            <a:off x="5486400" y="4114800"/>
            <a:ext cx="1828800" cy="1595895"/>
          </a:xfrm>
          <a:prstGeom prst="rect">
            <a:avLst/>
          </a:prstGeom>
        </p:spPr>
      </p:pic>
      <p:pic>
        <p:nvPicPr>
          <p:cNvPr id="8" name="Picture 7" descr="massively-smoothed.png"/>
          <p:cNvPicPr>
            <a:picLocks noChangeAspect="1"/>
          </p:cNvPicPr>
          <p:nvPr/>
        </p:nvPicPr>
        <p:blipFill>
          <a:blip r:embed="rId6" cstate="print"/>
          <a:srcRect t="14444" b="15556"/>
          <a:stretch>
            <a:fillRect/>
          </a:stretch>
        </p:blipFill>
        <p:spPr>
          <a:xfrm>
            <a:off x="7315200" y="4114800"/>
            <a:ext cx="1828800" cy="159589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52400" y="6248400"/>
            <a:ext cx="876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0" y="632460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Increasing smoothing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587" y="57531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none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6140" y="575310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04940" y="575310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40°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3740" y="575310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60°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03843" y="57531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infinite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Leu12 with 60° smoothing</a:t>
            </a:r>
            <a:endParaRPr lang="en-US" dirty="0"/>
          </a:p>
        </p:txBody>
      </p:sp>
      <p:pic>
        <p:nvPicPr>
          <p:cNvPr id="4" name="leu12-60-short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233488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eu12-sec-pl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609600"/>
            <a:ext cx="3918857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52057" y="586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smoothing (°)</a:t>
            </a:r>
          </a:p>
        </p:txBody>
      </p:sp>
      <p:pic>
        <p:nvPicPr>
          <p:cNvPr id="10" name="Picture 9" descr="leu12-helix.png"/>
          <p:cNvPicPr>
            <a:picLocks noChangeAspect="1"/>
          </p:cNvPicPr>
          <p:nvPr/>
        </p:nvPicPr>
        <p:blipFill>
          <a:blip r:embed="rId4" cstate="print"/>
          <a:srcRect l="37222" r="37222"/>
          <a:stretch>
            <a:fillRect/>
          </a:stretch>
        </p:blipFill>
        <p:spPr>
          <a:xfrm>
            <a:off x="197775" y="457200"/>
            <a:ext cx="1204651" cy="2743200"/>
          </a:xfrm>
          <a:prstGeom prst="rect">
            <a:avLst/>
          </a:prstGeom>
        </p:spPr>
      </p:pic>
      <p:pic>
        <p:nvPicPr>
          <p:cNvPr id="11" name="Picture 10" descr="gb1-hairpin.png"/>
          <p:cNvPicPr>
            <a:picLocks noChangeAspect="1"/>
          </p:cNvPicPr>
          <p:nvPr/>
        </p:nvPicPr>
        <p:blipFill>
          <a:blip r:embed="rId5" cstate="print"/>
          <a:srcRect l="38333" r="38889"/>
          <a:stretch>
            <a:fillRect/>
          </a:stretch>
        </p:blipFill>
        <p:spPr>
          <a:xfrm>
            <a:off x="263245" y="3352800"/>
            <a:ext cx="1073711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52400" y="304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Leu12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28600" y="3200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GB1 hairpin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672851" y="1796534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Fraction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-helix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b1-hairpin-sec-pl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4257" y="3238500"/>
            <a:ext cx="3918857" cy="2743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735233" y="4425434"/>
            <a:ext cx="179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Fraction </a:t>
            </a:r>
            <a:r>
              <a:rPr lang="el-GR" dirty="0" smtClean="0"/>
              <a:t>β</a:t>
            </a:r>
            <a:r>
              <a:rPr lang="en-US" dirty="0" smtClean="0"/>
              <a:t>-sheet</a:t>
            </a:r>
            <a:endParaRPr lang="el-GR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9144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 tables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 flipV="1">
            <a:off x="3505200" y="838200"/>
            <a:ext cx="304800" cy="2608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62400" y="36576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 tables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 flipV="1">
            <a:off x="3657600" y="3581400"/>
            <a:ext cx="304800" cy="2608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leu12-speedu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5143" y="609600"/>
            <a:ext cx="3918857" cy="2743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rot="16200000">
            <a:off x="4605969" y="179653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speedup factor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0" y="26670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vs. MC w/o tables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flipH="1" flipV="1">
            <a:off x="6553200" y="2743200"/>
            <a:ext cx="304800" cy="1084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43600" y="8382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vs. all-atom MD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7731269" y="1022866"/>
            <a:ext cx="193531" cy="1963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gb1-hairpin-speedu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5143" y="3238500"/>
            <a:ext cx="3918857" cy="27432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 rot="16200000">
            <a:off x="4605969" y="442543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speedup factor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00" y="5334000"/>
            <a:ext cx="200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vs. MC w/o tables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6705600" y="5105400"/>
            <a:ext cx="1524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43600" y="3505200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vs. all-atom MD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>
            <a:stCxn id="40" idx="3"/>
          </p:cNvCxnSpPr>
          <p:nvPr/>
        </p:nvCxnSpPr>
        <p:spPr>
          <a:xfrm>
            <a:off x="7731269" y="3689866"/>
            <a:ext cx="193531" cy="1963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29400" y="586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smoothing (°)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0" y="621166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Speedup factor based on computational savings and improved sampling (as measured by increase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Ramachandran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angle transition rates)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6248400" cy="5211763"/>
          </a:xfrm>
        </p:spPr>
        <p:txBody>
          <a:bodyPr/>
          <a:lstStyle/>
          <a:p>
            <a:r>
              <a:rPr lang="en-US" dirty="0" smtClean="0"/>
              <a:t>Proteins as rigid fragments</a:t>
            </a:r>
          </a:p>
          <a:p>
            <a:pPr lvl="1"/>
            <a:r>
              <a:rPr lang="en-US" dirty="0" smtClean="0"/>
              <a:t>Use energy table for protein/protein interactions</a:t>
            </a:r>
          </a:p>
          <a:p>
            <a:pPr lvl="1"/>
            <a:r>
              <a:rPr lang="en-US" dirty="0" smtClean="0"/>
              <a:t>Preliminary work by Aaron van Dyne on </a:t>
            </a:r>
            <a:r>
              <a:rPr lang="en-US" dirty="0" err="1" smtClean="0"/>
              <a:t>barnase</a:t>
            </a:r>
            <a:r>
              <a:rPr lang="en-US" dirty="0" smtClean="0"/>
              <a:t>/</a:t>
            </a:r>
            <a:r>
              <a:rPr lang="en-US" dirty="0" err="1" smtClean="0"/>
              <a:t>barstar</a:t>
            </a:r>
            <a:r>
              <a:rPr lang="en-US" dirty="0" smtClean="0"/>
              <a:t> (</a:t>
            </a:r>
            <a:r>
              <a:rPr lang="en-US" dirty="0" err="1" smtClean="0"/>
              <a:t>TECBio</a:t>
            </a:r>
            <a:r>
              <a:rPr lang="en-US" dirty="0" smtClean="0"/>
              <a:t> 2013) </a:t>
            </a:r>
          </a:p>
          <a:p>
            <a:pPr lvl="1"/>
            <a:r>
              <a:rPr lang="en-US" dirty="0" smtClean="0"/>
              <a:t>Viral </a:t>
            </a:r>
            <a:r>
              <a:rPr lang="en-US" dirty="0" err="1" smtClean="0"/>
              <a:t>capsid</a:t>
            </a:r>
            <a:r>
              <a:rPr lang="en-US" dirty="0" smtClean="0"/>
              <a:t> assembly</a:t>
            </a:r>
          </a:p>
          <a:p>
            <a:pPr lvl="1"/>
            <a:r>
              <a:rPr lang="en-US" dirty="0" smtClean="0"/>
              <a:t>Incorporate into </a:t>
            </a:r>
            <a:r>
              <a:rPr lang="en-US" dirty="0" err="1" smtClean="0"/>
              <a:t>MCell</a:t>
            </a:r>
            <a:r>
              <a:rPr lang="en-US" dirty="0" smtClean="0"/>
              <a:t> to allow for electrostatics/protein shape/orientation dependent kinetics</a:t>
            </a:r>
          </a:p>
          <a:p>
            <a:r>
              <a:rPr lang="en-US" dirty="0" smtClean="0"/>
              <a:t>Continued work on molecular scale</a:t>
            </a:r>
          </a:p>
          <a:p>
            <a:pPr lvl="1"/>
            <a:r>
              <a:rPr lang="en-US" dirty="0" smtClean="0"/>
              <a:t>Improved smoothing/fragment shape preservation</a:t>
            </a:r>
          </a:p>
          <a:p>
            <a:pPr lvl="1"/>
            <a:r>
              <a:rPr lang="en-US" dirty="0" smtClean="0"/>
              <a:t>Better </a:t>
            </a:r>
            <a:r>
              <a:rPr lang="en-US" dirty="0" err="1" smtClean="0"/>
              <a:t>solvation</a:t>
            </a:r>
            <a:r>
              <a:rPr lang="en-US" dirty="0" smtClean="0"/>
              <a:t> methods</a:t>
            </a:r>
          </a:p>
          <a:p>
            <a:pPr lvl="1"/>
            <a:r>
              <a:rPr lang="en-US" dirty="0" smtClean="0"/>
              <a:t>Possible mixed resolution applications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Content Placeholder 3" descr="BarnaseBarstar-AA.p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66" t="17058" r="4065" b="22763"/>
          <a:stretch/>
        </p:blipFill>
        <p:spPr>
          <a:xfrm>
            <a:off x="6468603" y="914400"/>
            <a:ext cx="2675397" cy="2426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details of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CHARMM 19 united atom force field with </a:t>
            </a:r>
            <a:r>
              <a:rPr lang="el-GR" dirty="0" smtClean="0"/>
              <a:t>ε</a:t>
            </a:r>
            <a:r>
              <a:rPr lang="en-US" dirty="0" smtClean="0"/>
              <a:t>=2r</a:t>
            </a:r>
          </a:p>
          <a:p>
            <a:r>
              <a:rPr lang="en-US" dirty="0" smtClean="0"/>
              <a:t>5 billion trial moves (backbone/</a:t>
            </a:r>
            <a:r>
              <a:rPr lang="en-US" dirty="0" err="1" smtClean="0"/>
              <a:t>sidechain</a:t>
            </a:r>
            <a:r>
              <a:rPr lang="en-US" dirty="0" smtClean="0"/>
              <a:t> dihedral rotations, “backrub” rotations between </a:t>
            </a:r>
            <a:r>
              <a:rPr lang="en-US" dirty="0" err="1" smtClean="0"/>
              <a:t>C</a:t>
            </a:r>
            <a:r>
              <a:rPr lang="en-US" baseline="30000" dirty="0" err="1" smtClean="0"/>
              <a:t>ɑ</a:t>
            </a:r>
            <a:r>
              <a:rPr lang="en-US" dirty="0" smtClean="0"/>
              <a:t> atoms_</a:t>
            </a:r>
            <a:endParaRPr lang="en-US" baseline="30000" dirty="0" smtClean="0"/>
          </a:p>
          <a:p>
            <a:r>
              <a:rPr lang="en-US" dirty="0" smtClean="0"/>
              <a:t>Radial resolution of table proportional to distance between fragments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8471971"/>
              </p:ext>
            </p:extLst>
          </p:nvPr>
        </p:nvGraphicFramePr>
        <p:xfrm>
          <a:off x="4953000" y="4648200"/>
          <a:ext cx="38100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System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 size (GB)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Leu12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1.36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GB1 hairpin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2.79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Complete set (all 20 amino acids)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15.04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921348"/>
              </p:ext>
            </p:extLst>
          </p:nvPr>
        </p:nvGraphicFramePr>
        <p:xfrm>
          <a:off x="0" y="4724400"/>
          <a:ext cx="4724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 fragments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Nonpolar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fragments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0.1-0.6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0.2-1.2 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θ,ϕ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10°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20°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ϕ’,θ’,ψ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665</Words>
  <Application>Microsoft Office PowerPoint</Application>
  <PresentationFormat>On-screen Show (4:3)</PresentationFormat>
  <Paragraphs>156</Paragraphs>
  <Slides>18</Slides>
  <Notes>2</Notes>
  <HiddenSlides>9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A New Strategy for Coarse-Grained Protein Simulations: Smoothed Energy Tables </vt:lpstr>
      <vt:lpstr>Why novel coarse-grained methods?</vt:lpstr>
      <vt:lpstr>Dividing amino acids into fragments</vt:lpstr>
      <vt:lpstr>Interaction energy tables</vt:lpstr>
      <vt:lpstr>Smoothing energy tables</vt:lpstr>
      <vt:lpstr>Leu12 with 60° smoothing</vt:lpstr>
      <vt:lpstr>Preliminary results</vt:lpstr>
      <vt:lpstr>Future Directions</vt:lpstr>
      <vt:lpstr>Technical details of simulations</vt:lpstr>
      <vt:lpstr>Interaction energy tables for whole proteins</vt:lpstr>
      <vt:lpstr>Barnase/barstar DRMS</vt:lpstr>
      <vt:lpstr>Energy</vt:lpstr>
      <vt:lpstr>Extend tabulated MC simulations of Leu12</vt:lpstr>
      <vt:lpstr>…and the GB1 hairpin</vt:lpstr>
      <vt:lpstr>Overview of solvation possibilities</vt:lpstr>
      <vt:lpstr>Hamiltonian “resolution” exchange</vt:lpstr>
      <vt:lpstr>Replica exchange levels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Spiriti, Justin M</dc:creator>
  <cp:lastModifiedBy>spiriti</cp:lastModifiedBy>
  <cp:revision>37</cp:revision>
  <dcterms:created xsi:type="dcterms:W3CDTF">2006-08-16T00:00:00Z</dcterms:created>
  <dcterms:modified xsi:type="dcterms:W3CDTF">2014-05-29T04:47:44Z</dcterms:modified>
</cp:coreProperties>
</file>